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86" r:id="rId3"/>
    <p:sldId id="308" r:id="rId4"/>
    <p:sldId id="287" r:id="rId5"/>
    <p:sldId id="288" r:id="rId6"/>
    <p:sldId id="301" r:id="rId7"/>
    <p:sldId id="289" r:id="rId8"/>
    <p:sldId id="290" r:id="rId9"/>
    <p:sldId id="302" r:id="rId10"/>
    <p:sldId id="303" r:id="rId11"/>
    <p:sldId id="304" r:id="rId12"/>
    <p:sldId id="305" r:id="rId13"/>
    <p:sldId id="306" r:id="rId14"/>
    <p:sldId id="307" r:id="rId15"/>
    <p:sldId id="300" r:id="rId16"/>
    <p:sldId id="297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97" autoAdjust="0"/>
    <p:restoredTop sz="93248" autoAdjust="0"/>
  </p:normalViewPr>
  <p:slideViewPr>
    <p:cSldViewPr snapToGrid="0">
      <p:cViewPr>
        <p:scale>
          <a:sx n="75" d="100"/>
          <a:sy n="75" d="100"/>
        </p:scale>
        <p:origin x="1200" y="30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3945808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3194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5" r:id="rId6"/>
    <p:sldLayoutId id="2147483657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777640"/>
            <a:ext cx="9144000" cy="1365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-89199" y="1405583"/>
            <a:ext cx="8763000" cy="19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 algn="ctr">
              <a:buSzPts val="3100"/>
            </a:pPr>
            <a:endParaRPr sz="20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2405084" y="2123203"/>
            <a:ext cx="4764000" cy="9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SUBJECT : MATHEMATICS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CHAPTER NUMBER: 04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CHAPTER NAME :DECIMAL  FRACTIONS</a:t>
            </a:r>
            <a:endParaRPr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B2C97F0-A935-4819-B74C-5BC2EBCA15A1}"/>
              </a:ext>
            </a:extLst>
          </p:cNvPr>
          <p:cNvSpPr txBox="1"/>
          <p:nvPr/>
        </p:nvSpPr>
        <p:spPr>
          <a:xfrm>
            <a:off x="311700" y="324981"/>
            <a:ext cx="4572000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2.v</a:t>
            </a:r>
            <a: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) 16.27</a:t>
            </a:r>
            <a:b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It can be written as</a:t>
            </a:r>
            <a:endParaRPr lang="en-IN" sz="20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16.27 × 10 = 162.7</a:t>
            </a:r>
            <a:endParaRPr lang="en-IN" sz="20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16.27 × 100 = 1627</a:t>
            </a:r>
            <a:endParaRPr lang="en-IN" sz="20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16.27 × 1000 = 16270</a:t>
            </a:r>
          </a:p>
          <a:p>
            <a:pPr algn="l"/>
            <a:endParaRPr lang="en-IN" sz="20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(vi) 234.8</a:t>
            </a:r>
            <a:endParaRPr lang="en-IN" sz="20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It can be written as</a:t>
            </a:r>
            <a:endParaRPr lang="en-IN" sz="20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234.8 × 10 = 2348</a:t>
            </a:r>
            <a:endParaRPr lang="en-IN" sz="20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234.8 × 100 = 23480</a:t>
            </a:r>
            <a:endParaRPr lang="en-IN" sz="20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234.8 × 1000 = 234800</a:t>
            </a:r>
            <a:endParaRPr lang="en-IN" sz="20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950583-C573-4B44-BE5B-8C86E676EE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0504" y="4518999"/>
            <a:ext cx="1549101" cy="57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090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DEB5D0B7-B913-4661-B881-06F9E1F881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275" y="370350"/>
            <a:ext cx="2193229" cy="173893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3  </a:t>
            </a:r>
            <a:r>
              <a:rPr kumimoji="0" lang="en-US" altLang="en-US" sz="1600" b="1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) 5.897 x 2.3</a:t>
            </a:r>
            <a:b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We know that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5.897 x 2.3 = 13.5631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    </a:t>
            </a:r>
            <a:r>
              <a:rPr kumimoji="0" lang="en-US" altLang="en-US" sz="59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Picture 2" descr="Selina Solutions Concise Maths Class 7 Chapter 4 Image 55">
            <a:extLst>
              <a:ext uri="{FF2B5EF4-FFF2-40B4-BE49-F238E27FC236}">
                <a16:creationId xmlns:a16="http://schemas.microsoft.com/office/drawing/2014/main" id="{DC2CDF09-6C09-44D9-BEF4-7A968F0C5B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67" y="1382225"/>
            <a:ext cx="1528632" cy="2440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2214C30-1A47-4981-A05C-430B5A91B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0504" y="4518999"/>
            <a:ext cx="1549101" cy="57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4042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C75D8-F770-43C9-B1CF-549DB6E7D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E2101-0826-4BA1-9695-BCAB74608E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84FC074C-DD8C-4D10-B64E-54202F0570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640" y="1072225"/>
            <a:ext cx="2161169" cy="240065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vii) 0.8 x 1.2 x 0.25</a:t>
            </a:r>
            <a:b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It can be written as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= 0.96 x 0.25</a:t>
            </a:r>
            <a:b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= 0.2400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= 0.24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   </a:t>
            </a:r>
            <a:r>
              <a:rPr kumimoji="0" lang="en-US" altLang="en-US" sz="60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8" name="Picture 2" descr="Selina Solutions Concise Maths Class 7 Chapter 4 Image 60">
            <a:extLst>
              <a:ext uri="{FF2B5EF4-FFF2-40B4-BE49-F238E27FC236}">
                <a16:creationId xmlns:a16="http://schemas.microsoft.com/office/drawing/2014/main" id="{A31F56D6-8015-475B-B3F6-0B15099FA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654" y="2550907"/>
            <a:ext cx="1259691" cy="2031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BB0910D-8670-413B-B924-D1FE850A38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0504" y="4518999"/>
            <a:ext cx="1549101" cy="57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923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>
            <a:extLst>
              <a:ext uri="{FF2B5EF4-FFF2-40B4-BE49-F238E27FC236}">
                <a16:creationId xmlns:a16="http://schemas.microsoft.com/office/drawing/2014/main" id="{E551272F-A01E-4350-9684-31EF0E12D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322" y="275312"/>
            <a:ext cx="4976042" cy="175432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7.(v) 1.2 x 1.2 x 0.4</a:t>
            </a:r>
            <a:b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We know that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   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Here the sum of decimal places = 1 + 1 + 1 = 3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So we get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1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1.2 x 1.2 x 0.4 = 0.576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5124" name="Picture 4" descr="Selina Solutions Concise Maths Class 7 Chapter 4 Image 78">
            <a:extLst>
              <a:ext uri="{FF2B5EF4-FFF2-40B4-BE49-F238E27FC236}">
                <a16:creationId xmlns:a16="http://schemas.microsoft.com/office/drawing/2014/main" id="{9DD58D94-5861-44BA-AE03-DC6C306BE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688" y="2029638"/>
            <a:ext cx="1024144" cy="297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017068D-9F51-4009-81E2-52EF3E2DAE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0504" y="4518999"/>
            <a:ext cx="1549101" cy="57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5974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A953EB2-2567-4DC6-8CF4-1A3C12ED12AA}"/>
              </a:ext>
            </a:extLst>
          </p:cNvPr>
          <p:cNvSpPr txBox="1"/>
          <p:nvPr/>
        </p:nvSpPr>
        <p:spPr>
          <a:xfrm>
            <a:off x="575533" y="171093"/>
            <a:ext cx="4572000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8.v) (0.2)</a:t>
            </a:r>
            <a:r>
              <a:rPr lang="en-IN" sz="1800" b="1" i="0" baseline="3000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3</a:t>
            </a:r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x 5</a:t>
            </a:r>
            <a:b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</a:br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It can be written as</a:t>
            </a:r>
            <a:endParaRPr lang="en-IN" sz="18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= 0.2 x 0.2 x 0.2 x 5</a:t>
            </a:r>
            <a:endParaRPr lang="en-IN" sz="18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On further calculation</a:t>
            </a:r>
            <a:endParaRPr lang="en-IN" sz="18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= 0.008 x 5</a:t>
            </a:r>
            <a:endParaRPr lang="en-IN" sz="18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= 0.40 or 0.4</a:t>
            </a:r>
            <a:endParaRPr lang="en-IN" sz="18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Here the sum of decimal places is 1 + 1 + 1 = 3</a:t>
            </a:r>
          </a:p>
          <a:p>
            <a:pPr algn="l"/>
            <a:endParaRPr lang="en-IN" sz="18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(vi) (0.2)</a:t>
            </a:r>
            <a:r>
              <a:rPr lang="en-IN" sz="1800" b="1" i="0" baseline="3000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3</a:t>
            </a:r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x 0.05</a:t>
            </a:r>
            <a:endParaRPr lang="en-IN" sz="18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It can be written as</a:t>
            </a:r>
            <a:endParaRPr lang="en-IN" sz="18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= 0.2 x 0.2 x 0.2 x</a:t>
            </a:r>
            <a:r>
              <a:rPr lang="en-IN" sz="1800" b="0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0.05</a:t>
            </a:r>
          </a:p>
          <a:p>
            <a:pPr algn="l"/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On further calculation</a:t>
            </a:r>
            <a:endParaRPr lang="en-IN" sz="18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= 0.008 x 0.05</a:t>
            </a:r>
            <a:endParaRPr lang="en-IN" sz="18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= 0.00040</a:t>
            </a:r>
            <a:endParaRPr lang="en-IN" sz="18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Here the sum of decimal places is 1 + 1 + 1 + 1 + 1 = 5</a:t>
            </a:r>
            <a:endParaRPr lang="en-IN" sz="18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2703A4-4BC6-43A1-A5CE-EB09219EA2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0504" y="4518999"/>
            <a:ext cx="1549101" cy="57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34434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46754" y="3616554"/>
            <a:ext cx="78619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AHA</a:t>
            </a:r>
          </a:p>
          <a:p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If 2/3 of a number is 10, then what is 1.75 times of that number?</a:t>
            </a:r>
            <a:endParaRPr lang="en-US" sz="1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88" y="353898"/>
            <a:ext cx="3228680" cy="2932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53905" y="603315"/>
            <a:ext cx="1989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/>
              <a:t>Exercise 4 C Q.No. 1 to 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98331E-91DC-43E1-B01D-AC4B40AF24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0504" y="4518999"/>
            <a:ext cx="1549101" cy="57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6215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806362" y="4400000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74350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58484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DC50AA-92E1-4EA1-8232-C138600022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3220" y="702436"/>
            <a:ext cx="6153646" cy="572700"/>
          </a:xfrm>
        </p:spPr>
        <p:txBody>
          <a:bodyPr/>
          <a:lstStyle/>
          <a:p>
            <a:r>
              <a:rPr lang="en-IN" sz="2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Learning outcome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87FE54-A185-4E72-BABD-C045E2D68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0504" y="4518999"/>
            <a:ext cx="1549101" cy="5727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62552" y="1127762"/>
            <a:ext cx="7302502" cy="251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800" dirty="0">
                <a:latin typeface="+mn-lt"/>
                <a:cs typeface="Calibri" pitchFamily="34" charset="0"/>
              </a:rPr>
              <a:t>     </a:t>
            </a:r>
            <a:r>
              <a:rPr lang="en-US" sz="1600" dirty="0">
                <a:latin typeface="+mn-lt"/>
                <a:cs typeface="Calibri" pitchFamily="34" charset="0"/>
              </a:rPr>
              <a:t>Students will be able to</a:t>
            </a:r>
          </a:p>
          <a:p>
            <a:pPr lvl="0"/>
            <a:r>
              <a:rPr lang="en-US" sz="1600" dirty="0">
                <a:latin typeface="+mn-lt"/>
                <a:cs typeface="Calibri" pitchFamily="34" charset="0"/>
              </a:rPr>
              <a:t> </a:t>
            </a:r>
          </a:p>
          <a:p>
            <a:pPr marL="285750" lvl="0" indent="-285750" fontAlgn="base">
              <a:buFont typeface="Arial" pitchFamily="34" charset="0"/>
              <a:buChar char="•"/>
            </a:pPr>
            <a:r>
              <a:rPr lang="en-US" sz="1600" dirty="0"/>
              <a:t>Multiply decimal numbers.</a:t>
            </a:r>
          </a:p>
          <a:p>
            <a:pPr marL="342900" lvl="0" indent="-342900" algn="just">
              <a:lnSpc>
                <a:spcPct val="115000"/>
              </a:lnSpc>
              <a:buFont typeface="Arial" panose="020B0604020202020204" pitchFamily="34" charset="0"/>
              <a:buChar char="●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Multiply decimal numbers   by 10,100, 1000…</a:t>
            </a:r>
            <a:endParaRPr lang="en-IN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342900" lvl="0" indent="-342900" algn="just">
              <a:lnSpc>
                <a:spcPct val="115000"/>
              </a:lnSpc>
              <a:buFont typeface="Arial" panose="020B0604020202020204" pitchFamily="34" charset="0"/>
              <a:buChar char="●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Noto Sans Symbols"/>
              </a:rPr>
              <a:t>Multiply decimal numbers by a whole number.</a:t>
            </a:r>
            <a:endParaRPr lang="en-IN" sz="1800" dirty="0">
              <a:effectLst/>
              <a:latin typeface="Noto Sans Symbols"/>
              <a:ea typeface="Noto Sans Symbols"/>
              <a:cs typeface="Noto Sans Symbols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Multiply  a decimal number by another decimal number </a:t>
            </a:r>
            <a:endParaRPr lang="en-US" sz="1600" dirty="0"/>
          </a:p>
          <a:p>
            <a:pPr marL="285750" lvl="0" indent="-285750" fontAlgn="base">
              <a:buFont typeface="Arial" pitchFamily="34" charset="0"/>
              <a:buChar char="•"/>
            </a:pP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Solve word problems involving  multiplication, addition and subtraction of decimal numbers.</a:t>
            </a:r>
            <a:endParaRPr lang="en-US" sz="1600" dirty="0">
              <a:latin typeface="+mn-lt"/>
              <a:cs typeface="Calibri" pitchFamily="34" charset="0"/>
            </a:endParaRPr>
          </a:p>
        </p:txBody>
      </p:sp>
      <p:pic>
        <p:nvPicPr>
          <p:cNvPr id="2050" name="Picture 2" descr="Learning outcome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82"/>
          <a:stretch/>
        </p:blipFill>
        <p:spPr bwMode="auto">
          <a:xfrm rot="1009933">
            <a:off x="4400502" y="437757"/>
            <a:ext cx="3170449" cy="99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324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C6ADD0-852B-497F-929D-CADF819F66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700" y="1486425"/>
            <a:ext cx="8520600" cy="572700"/>
          </a:xfrm>
        </p:spPr>
        <p:txBody>
          <a:bodyPr/>
          <a:lstStyle/>
          <a:p>
            <a:r>
              <a:rPr lang="en-US" sz="2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Alok purchased 1 kg 200 g potatoes, 250 g dhania, 5 kg 300 g onion, 500 g </a:t>
            </a:r>
            <a:r>
              <a:rPr lang="en-US" sz="200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palak</a:t>
            </a:r>
            <a:r>
              <a:rPr lang="en-US" sz="200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</a:rPr>
              <a:t> and 2 kg 600 g tomatoes. Find the total weight of his purchases in kilograms.</a:t>
            </a:r>
            <a:endParaRPr lang="en-IN" sz="2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D34F2D-B7E9-4482-8E3C-329F731A23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1700" y="1152475"/>
            <a:ext cx="8520600" cy="1235125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289DCA-0263-42A4-8346-B430B988E3D1}"/>
              </a:ext>
            </a:extLst>
          </p:cNvPr>
          <p:cNvSpPr txBox="1"/>
          <p:nvPr/>
        </p:nvSpPr>
        <p:spPr>
          <a:xfrm>
            <a:off x="685800" y="444500"/>
            <a:ext cx="4216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PREVIOUS CONNECT</a:t>
            </a:r>
            <a:endParaRPr lang="en-IN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34C8A5-9E34-42D4-862D-30D0ADC6A0C8}"/>
              </a:ext>
            </a:extLst>
          </p:cNvPr>
          <p:cNvSpPr txBox="1"/>
          <p:nvPr/>
        </p:nvSpPr>
        <p:spPr>
          <a:xfrm>
            <a:off x="311700" y="2806700"/>
            <a:ext cx="4260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9.85 Kg</a:t>
            </a:r>
            <a:endParaRPr lang="en-IN" sz="2000" dirty="0"/>
          </a:p>
        </p:txBody>
      </p:sp>
    </p:spTree>
    <p:extLst>
      <p:ext uri="{BB962C8B-B14F-4D97-AF65-F5344CB8AC3E}">
        <p14:creationId xmlns:p14="http://schemas.microsoft.com/office/powerpoint/2010/main" val="343431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987FE54-A185-4E72-BABD-C045E2D68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0504" y="4518999"/>
            <a:ext cx="1549101" cy="572701"/>
          </a:xfrm>
          <a:prstGeom prst="rect">
            <a:avLst/>
          </a:prstGeom>
        </p:spPr>
      </p:pic>
      <p:sp>
        <p:nvSpPr>
          <p:cNvPr id="10" name="AutoShape 4" descr="Fraction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AutoShape 6" descr="Fraction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2" descr="Definition of Decimal Fracti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4" descr="Definition of Decimal Fraction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6" descr="Definition of Decimal Fraction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9D9DE9-6F13-4F3D-B272-3A983A7D8FD7}"/>
              </a:ext>
            </a:extLst>
          </p:cNvPr>
          <p:cNvSpPr txBox="1"/>
          <p:nvPr/>
        </p:nvSpPr>
        <p:spPr>
          <a:xfrm>
            <a:off x="2286000" y="2347265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https://www.youtube.com/watch?v=kHWnoC-B2bo(2.36)</a:t>
            </a:r>
            <a:endParaRPr lang="en-IN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9303D7-702E-4650-980F-1202F88B8C1A}"/>
              </a:ext>
            </a:extLst>
          </p:cNvPr>
          <p:cNvSpPr txBox="1"/>
          <p:nvPr/>
        </p:nvSpPr>
        <p:spPr>
          <a:xfrm>
            <a:off x="2286000" y="2348012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https://www.youtube.com/watch?v=kHWnoC-B2bo(2.36)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9421062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987FE54-A185-4E72-BABD-C045E2D68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0504" y="4518999"/>
            <a:ext cx="1549101" cy="5727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0456">
            <a:off x="7062120" y="472518"/>
            <a:ext cx="1527141" cy="11453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2742" y="716437"/>
            <a:ext cx="5872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MULTIPLICATION OF DECIMAL NUMBERS</a:t>
            </a:r>
          </a:p>
        </p:txBody>
      </p:sp>
      <p:sp>
        <p:nvSpPr>
          <p:cNvPr id="7" name="Rectangle 6"/>
          <p:cNvSpPr/>
          <p:nvPr/>
        </p:nvSpPr>
        <p:spPr>
          <a:xfrm>
            <a:off x="655162" y="1446993"/>
            <a:ext cx="6141563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MULTIPLICATION BY 10, 100, 1000 etc.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Shift the decimal point in the multiplicand , to the right by as many digits as there are zeroes in the multiplier.</a:t>
            </a:r>
          </a:p>
          <a:p>
            <a:r>
              <a:rPr lang="en-US" sz="1600" dirty="0">
                <a:solidFill>
                  <a:schemeClr val="tx1"/>
                </a:solidFill>
              </a:rPr>
              <a:t>3.2985 x 10= 32.985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r>
              <a:rPr lang="en-US" sz="1600" b="1" dirty="0">
                <a:solidFill>
                  <a:srgbClr val="FF0000"/>
                </a:solidFill>
              </a:rPr>
              <a:t>MULTIPLICATION</a:t>
            </a:r>
            <a:r>
              <a:rPr lang="en-US" sz="1600" b="1" dirty="0">
                <a:solidFill>
                  <a:schemeClr val="tx1"/>
                </a:solidFill>
              </a:rPr>
              <a:t> BY A WHOLE NUMBER</a:t>
            </a:r>
          </a:p>
          <a:p>
            <a:endParaRPr lang="en-US" sz="1600" b="1" dirty="0">
              <a:solidFill>
                <a:schemeClr val="tx1"/>
              </a:solidFill>
            </a:endParaRPr>
          </a:p>
          <a:p>
            <a:r>
              <a:rPr lang="en-US" sz="1600" dirty="0">
                <a:solidFill>
                  <a:schemeClr val="tx1"/>
                </a:solidFill>
              </a:rPr>
              <a:t>Fix the decimal point in the product by counting as many digits from the right as there are decimal places in the multiplicand.</a:t>
            </a:r>
          </a:p>
          <a:p>
            <a:r>
              <a:rPr lang="en-US" sz="1600" dirty="0">
                <a:solidFill>
                  <a:schemeClr val="tx1"/>
                </a:solidFill>
              </a:rPr>
              <a:t>0.3 x 6 = 1.8</a:t>
            </a:r>
          </a:p>
          <a:p>
            <a:endParaRPr lang="en-US" sz="1600" dirty="0">
              <a:solidFill>
                <a:schemeClr val="tx1"/>
              </a:solidFill>
            </a:endParaRPr>
          </a:p>
          <a:p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485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AC09C-0780-4E72-BE4A-97925EF8F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>
                <a:solidFill>
                  <a:srgbClr val="FF0000"/>
                </a:solidFill>
              </a:rPr>
              <a:t>MULTIPLICATION OF A DECIMAL NUMBER BY ANOTHER DECIMAL NUMBER </a:t>
            </a:r>
            <a:endParaRPr lang="en-IN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9446E8-11BE-4D9C-9F82-439B6A63FDB8}"/>
              </a:ext>
            </a:extLst>
          </p:cNvPr>
          <p:cNvSpPr txBox="1"/>
          <p:nvPr/>
        </p:nvSpPr>
        <p:spPr>
          <a:xfrm>
            <a:off x="484094" y="1409252"/>
            <a:ext cx="672353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Multiply the two numbers ignoring their decimal.</a:t>
            </a:r>
          </a:p>
          <a:p>
            <a:endParaRPr lang="en-US" sz="1600" dirty="0"/>
          </a:p>
          <a:p>
            <a:r>
              <a:rPr lang="en-US" sz="1600" dirty="0"/>
              <a:t>In the product , the decimal point is fixed counting from right , the digits equal to the sum of decimal places in the multiplicand and the multiplier.</a:t>
            </a:r>
          </a:p>
          <a:p>
            <a:endParaRPr lang="en-US" sz="1600" dirty="0"/>
          </a:p>
          <a:p>
            <a:r>
              <a:rPr lang="en-US" sz="1600" dirty="0"/>
              <a:t>32.5 x 0.07= 2.2275</a:t>
            </a:r>
            <a:endParaRPr lang="en-IN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DB7EF3-26C8-49BE-89DD-4E4687858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0504" y="4518999"/>
            <a:ext cx="1549101" cy="57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49222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987FE54-A185-4E72-BABD-C045E2D68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0504" y="4518999"/>
            <a:ext cx="1549101" cy="572701"/>
          </a:xfrm>
          <a:prstGeom prst="rect">
            <a:avLst/>
          </a:prstGeom>
        </p:spPr>
      </p:pic>
      <p:sp>
        <p:nvSpPr>
          <p:cNvPr id="3" name="AutoShape 2" descr="Selina Solutions Concise Maths Class 7 Chapter 4 Image 5"/>
          <p:cNvSpPr>
            <a:spLocks noChangeAspect="1" noChangeArrowheads="1"/>
          </p:cNvSpPr>
          <p:nvPr/>
        </p:nvSpPr>
        <p:spPr bwMode="auto">
          <a:xfrm>
            <a:off x="127000" y="-2889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3" descr="Selina Solutions Concise Maths Class 7 Chapter 4 Image 6"/>
          <p:cNvSpPr>
            <a:spLocks noChangeAspect="1" noChangeArrowheads="1"/>
          </p:cNvSpPr>
          <p:nvPr/>
        </p:nvSpPr>
        <p:spPr bwMode="auto">
          <a:xfrm>
            <a:off x="127000" y="44291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620359A-C5FC-406E-B279-15AC849F898C}"/>
              </a:ext>
            </a:extLst>
          </p:cNvPr>
          <p:cNvSpPr txBox="1"/>
          <p:nvPr/>
        </p:nvSpPr>
        <p:spPr>
          <a:xfrm>
            <a:off x="774551" y="204395"/>
            <a:ext cx="714307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IN" sz="1800" b="1" i="0" dirty="0">
                <a:solidFill>
                  <a:srgbClr val="FF0000"/>
                </a:solidFill>
                <a:effectLst/>
                <a:latin typeface="Roboto" panose="020B0604020202020204" pitchFamily="2" charset="0"/>
              </a:rPr>
              <a:t>EVALUATION QUESTIONS</a:t>
            </a:r>
          </a:p>
          <a:p>
            <a:pPr algn="l"/>
            <a:endParaRPr lang="en-IN" sz="1800" b="1" i="0" dirty="0">
              <a:solidFill>
                <a:srgbClr val="FF0000"/>
              </a:solidFill>
              <a:effectLst/>
              <a:latin typeface="Roboto" panose="020B0604020202020204" pitchFamily="2" charset="0"/>
            </a:endParaRPr>
          </a:p>
          <a:p>
            <a:pPr algn="l"/>
            <a:r>
              <a:rPr lang="en-IN" b="1" i="0" dirty="0">
                <a:solidFill>
                  <a:srgbClr val="333333"/>
                </a:solidFill>
                <a:effectLst/>
                <a:latin typeface="Roboto" panose="020B0604020202020204" pitchFamily="2" charset="0"/>
              </a:rPr>
              <a:t>1. Multiply:</a:t>
            </a:r>
            <a:br>
              <a:rPr lang="en-IN" b="0" i="0" dirty="0">
                <a:solidFill>
                  <a:srgbClr val="333333"/>
                </a:solidFill>
                <a:effectLst/>
                <a:latin typeface="Roboto" panose="020B0604020202020204" pitchFamily="2" charset="0"/>
              </a:rPr>
            </a:br>
            <a:r>
              <a:rPr lang="en-IN" b="1" i="0" dirty="0">
                <a:solidFill>
                  <a:srgbClr val="333333"/>
                </a:solidFill>
                <a:effectLst/>
                <a:latin typeface="Roboto" panose="020B0604020202020204" pitchFamily="2" charset="0"/>
              </a:rPr>
              <a:t>(v) 16.32 by 28</a:t>
            </a:r>
            <a:br>
              <a:rPr lang="en-IN" b="0" i="0" dirty="0">
                <a:solidFill>
                  <a:srgbClr val="333333"/>
                </a:solidFill>
                <a:effectLst/>
                <a:latin typeface="Roboto" panose="020B0604020202020204" pitchFamily="2" charset="0"/>
              </a:rPr>
            </a:br>
            <a:br>
              <a:rPr lang="en-IN" b="0" i="0" dirty="0">
                <a:solidFill>
                  <a:srgbClr val="333333"/>
                </a:solidFill>
                <a:effectLst/>
                <a:latin typeface="Roboto" panose="020B0604020202020204" pitchFamily="2" charset="0"/>
              </a:rPr>
            </a:br>
            <a:r>
              <a:rPr lang="en-IN" b="1" i="0" dirty="0">
                <a:solidFill>
                  <a:srgbClr val="333333"/>
                </a:solidFill>
                <a:effectLst/>
                <a:latin typeface="Roboto" panose="020B0604020202020204" pitchFamily="2" charset="0"/>
              </a:rPr>
              <a:t>(vi) 5. 037 by 8</a:t>
            </a:r>
            <a:br>
              <a:rPr lang="en-IN" b="0" i="0" dirty="0">
                <a:solidFill>
                  <a:srgbClr val="333333"/>
                </a:solidFill>
                <a:effectLst/>
                <a:latin typeface="Roboto" panose="020B0604020202020204" pitchFamily="2" charset="0"/>
              </a:rPr>
            </a:br>
            <a:br>
              <a:rPr lang="en-IN" b="0" i="0" dirty="0">
                <a:solidFill>
                  <a:srgbClr val="333333"/>
                </a:solidFill>
                <a:effectLst/>
                <a:latin typeface="Roboto" panose="020B0604020202020204" pitchFamily="2" charset="0"/>
              </a:rPr>
            </a:br>
            <a:r>
              <a:rPr lang="en-IN" b="1" i="0" dirty="0">
                <a:solidFill>
                  <a:srgbClr val="333333"/>
                </a:solidFill>
                <a:effectLst/>
                <a:latin typeface="Roboto" panose="020B0604020202020204" pitchFamily="2" charset="0"/>
              </a:rPr>
              <a:t>(vi) 4.6 by 2.1</a:t>
            </a:r>
            <a:br>
              <a:rPr lang="en-IN" b="0" i="0" dirty="0">
                <a:solidFill>
                  <a:srgbClr val="333333"/>
                </a:solidFill>
                <a:effectLst/>
                <a:latin typeface="Roboto" panose="020B0604020202020204" pitchFamily="2" charset="0"/>
              </a:rPr>
            </a:br>
            <a:br>
              <a:rPr lang="en-IN" b="0" i="0" dirty="0">
                <a:solidFill>
                  <a:srgbClr val="333333"/>
                </a:solidFill>
                <a:effectLst/>
                <a:latin typeface="Roboto" panose="020B0604020202020204" pitchFamily="2" charset="0"/>
              </a:rPr>
            </a:br>
            <a:r>
              <a:rPr lang="en-IN" b="1" i="0" dirty="0">
                <a:solidFill>
                  <a:srgbClr val="333333"/>
                </a:solidFill>
                <a:effectLst/>
                <a:latin typeface="Roboto" panose="020B0604020202020204" pitchFamily="2" charset="0"/>
              </a:rPr>
              <a:t>(viii) 0.568 by 6.4</a:t>
            </a:r>
            <a:endParaRPr lang="en-IN" b="0" i="0" dirty="0">
              <a:solidFill>
                <a:srgbClr val="333333"/>
              </a:solidFill>
              <a:effectLst/>
              <a:latin typeface="Roboto" panose="020B0604020202020204" pitchFamily="2" charset="0"/>
            </a:endParaRPr>
          </a:p>
          <a:p>
            <a:endParaRPr lang="en-IN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09D5A5-3641-4FAC-8B8F-F48B1777B7B3}"/>
              </a:ext>
            </a:extLst>
          </p:cNvPr>
          <p:cNvSpPr txBox="1"/>
          <p:nvPr/>
        </p:nvSpPr>
        <p:spPr>
          <a:xfrm>
            <a:off x="882127" y="2789718"/>
            <a:ext cx="5400339" cy="685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5818132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987FE54-A185-4E72-BABD-C045E2D687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0504" y="4518999"/>
            <a:ext cx="1549101" cy="572701"/>
          </a:xfrm>
          <a:prstGeom prst="rect">
            <a:avLst/>
          </a:prstGeom>
        </p:spPr>
      </p:pic>
      <p:pic>
        <p:nvPicPr>
          <p:cNvPr id="1026" name="Picture 2" descr="Selina Solutions Concise Maths Class 7 Chapter 4 Image 53">
            <a:extLst>
              <a:ext uri="{FF2B5EF4-FFF2-40B4-BE49-F238E27FC236}">
                <a16:creationId xmlns:a16="http://schemas.microsoft.com/office/drawing/2014/main" id="{7C1AF2A5-AE76-49E9-A17F-E3862A077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204" y="641929"/>
            <a:ext cx="995232" cy="175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F6F4D52-F4FC-4847-B29C-8B38631D17D2}"/>
              </a:ext>
            </a:extLst>
          </p:cNvPr>
          <p:cNvSpPr txBox="1"/>
          <p:nvPr/>
        </p:nvSpPr>
        <p:spPr>
          <a:xfrm>
            <a:off x="408791" y="247426"/>
            <a:ext cx="3001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vi)</a:t>
            </a:r>
            <a:r>
              <a:rPr lang="en-IN" sz="18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4.6 × 2.1  = 9.66</a:t>
            </a:r>
            <a:endParaRPr lang="en-IN" sz="1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0827E5-03BB-41A2-8315-6109E43CB8D4}"/>
              </a:ext>
            </a:extLst>
          </p:cNvPr>
          <p:cNvSpPr txBox="1"/>
          <p:nvPr/>
        </p:nvSpPr>
        <p:spPr>
          <a:xfrm>
            <a:off x="532353" y="2483890"/>
            <a:ext cx="604056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endParaRPr lang="en-IN" b="1" dirty="0">
              <a:solidFill>
                <a:srgbClr val="333333"/>
              </a:solidFill>
              <a:latin typeface="Roboto" panose="02000000000000000000" pitchFamily="2" charset="0"/>
            </a:endParaRPr>
          </a:p>
          <a:p>
            <a:pPr algn="l"/>
            <a:endParaRPr lang="en-IN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br>
              <a:rPr lang="en-IN" dirty="0"/>
            </a:b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39201737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D36FBA7-F1DE-405C-A62E-C05B4C173297}"/>
              </a:ext>
            </a:extLst>
          </p:cNvPr>
          <p:cNvSpPr txBox="1"/>
          <p:nvPr/>
        </p:nvSpPr>
        <p:spPr>
          <a:xfrm>
            <a:off x="311700" y="362043"/>
            <a:ext cx="457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(viii) 0.568 by 6.4</a:t>
            </a:r>
            <a:endParaRPr lang="en-IN" sz="20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It can be written as</a:t>
            </a:r>
            <a:endParaRPr lang="en-IN" sz="2000" b="0" i="0" dirty="0">
              <a:solidFill>
                <a:srgbClr val="333333"/>
              </a:solidFill>
              <a:effectLst/>
              <a:latin typeface="Roboto" panose="02000000000000000000" pitchFamily="2" charset="0"/>
            </a:endParaRPr>
          </a:p>
          <a:p>
            <a:pPr algn="l"/>
            <a:r>
              <a:rPr lang="en-IN" sz="2000" b="1" i="0" dirty="0"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0.568 × 6.4 = 3.6352</a:t>
            </a:r>
          </a:p>
        </p:txBody>
      </p:sp>
      <p:sp>
        <p:nvSpPr>
          <p:cNvPr id="6" name="Rectangle 1">
            <a:extLst>
              <a:ext uri="{FF2B5EF4-FFF2-40B4-BE49-F238E27FC236}">
                <a16:creationId xmlns:a16="http://schemas.microsoft.com/office/drawing/2014/main" id="{F280AFB3-8984-4A5B-A78A-9DCB69507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914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371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828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286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743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2004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657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2</a:t>
            </a:r>
            <a:endParaRPr kumimoji="0" lang="en-US" altLang="en-US" sz="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  </a:t>
            </a:r>
            <a:r>
              <a:rPr kumimoji="0" lang="en-US" altLang="en-US" sz="6000" b="1" i="0" u="none" strike="noStrike" cap="none" normalizeH="0" baseline="0">
                <a:ln>
                  <a:noFill/>
                </a:ln>
                <a:solidFill>
                  <a:srgbClr val="333333"/>
                </a:solidFill>
                <a:effectLst/>
                <a:latin typeface="Roboto" panose="02000000000000000000" pitchFamily="2" charset="0"/>
              </a:rPr>
              <a:t>   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0" name="Picture 2" descr="Selina Solutions Concise Maths Class 7 Chapter 4 Image 54">
            <a:extLst>
              <a:ext uri="{FF2B5EF4-FFF2-40B4-BE49-F238E27FC236}">
                <a16:creationId xmlns:a16="http://schemas.microsoft.com/office/drawing/2014/main" id="{6440E2B3-7679-4340-8BBA-504140C79D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00" y="1377706"/>
            <a:ext cx="1388782" cy="252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B7E83A-FA44-4839-961A-522CEAE2D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0504" y="4518999"/>
            <a:ext cx="1549101" cy="572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30122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2787</TotalTime>
  <Words>581</Words>
  <Application>Microsoft Office PowerPoint</Application>
  <PresentationFormat>On-screen Show (16:9)</PresentationFormat>
  <Paragraphs>87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Noto Sans Symbols</vt:lpstr>
      <vt:lpstr>Roboto</vt:lpstr>
      <vt:lpstr>Simple Light</vt:lpstr>
      <vt:lpstr>PowerPoint Presentation</vt:lpstr>
      <vt:lpstr>Learning outcome </vt:lpstr>
      <vt:lpstr>Alok purchased 1 kg 200 g potatoes, 250 g dhania, 5 kg 300 g onion, 500 g palak and 2 kg 600 g tomatoes. Find the total weight of his purchases in kilograms.</vt:lpstr>
      <vt:lpstr>PowerPoint Presentation</vt:lpstr>
      <vt:lpstr>PowerPoint Presentation</vt:lpstr>
      <vt:lpstr>MULTIPLICATION OF A DECIMAL NUMBER BY ANOTHER DECIMAL NUMBER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soni.kr77@gmail.com</cp:lastModifiedBy>
  <cp:revision>147</cp:revision>
  <dcterms:modified xsi:type="dcterms:W3CDTF">2021-06-30T01:07:46Z</dcterms:modified>
</cp:coreProperties>
</file>